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6" r:id="rId5"/>
    <p:sldId id="277" r:id="rId6"/>
    <p:sldId id="258" r:id="rId7"/>
    <p:sldId id="290" r:id="rId8"/>
    <p:sldId id="264" r:id="rId9"/>
    <p:sldId id="291" r:id="rId10"/>
    <p:sldId id="268" r:id="rId11"/>
    <p:sldId id="286" r:id="rId12"/>
    <p:sldId id="262" r:id="rId13"/>
    <p:sldId id="29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204" autoAdjust="0"/>
  </p:normalViewPr>
  <p:slideViewPr>
    <p:cSldViewPr snapToGrid="0">
      <p:cViewPr varScale="1">
        <p:scale>
          <a:sx n="41" d="100"/>
          <a:sy n="41" d="100"/>
        </p:scale>
        <p:origin x="72" y="480"/>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7/15/2024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7/15/2024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agerduty.com/resources/learn/call-rotations-schedules/#toc-0"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495572" y="185548"/>
            <a:ext cx="6856292" cy="3590596"/>
          </a:xfrm>
        </p:spPr>
        <p:txBody>
          <a:bodyPr>
            <a:normAutofit/>
          </a:bodyPr>
          <a:lstStyle/>
          <a:p>
            <a:r>
              <a:rPr lang="en-US" dirty="0"/>
              <a:t>Best practices for pager rotation duties</a:t>
            </a:r>
          </a:p>
        </p:txBody>
      </p:sp>
      <p:sp>
        <p:nvSpPr>
          <p:cNvPr id="3" name="TextBox 2">
            <a:extLst>
              <a:ext uri="{FF2B5EF4-FFF2-40B4-BE49-F238E27FC236}">
                <a16:creationId xmlns:a16="http://schemas.microsoft.com/office/drawing/2014/main" id="{C9D6BB7E-9A4F-A0AF-BA90-EE03D4754DF4}"/>
              </a:ext>
            </a:extLst>
          </p:cNvPr>
          <p:cNvSpPr txBox="1"/>
          <p:nvPr/>
        </p:nvSpPr>
        <p:spPr>
          <a:xfrm>
            <a:off x="6061218" y="3429000"/>
            <a:ext cx="5268282" cy="1323439"/>
          </a:xfrm>
          <a:prstGeom prst="rect">
            <a:avLst/>
          </a:prstGeom>
          <a:noFill/>
        </p:spPr>
        <p:txBody>
          <a:bodyPr wrap="square" rtlCol="0">
            <a:spAutoFit/>
          </a:bodyPr>
          <a:lstStyle/>
          <a:p>
            <a:r>
              <a:rPr lang="en-US" sz="4000" dirty="0"/>
              <a:t>Ensuring Effective On-Call Management </a:t>
            </a:r>
          </a:p>
        </p:txBody>
      </p:sp>
      <p:sp>
        <p:nvSpPr>
          <p:cNvPr id="4" name="TextBox 3">
            <a:extLst>
              <a:ext uri="{FF2B5EF4-FFF2-40B4-BE49-F238E27FC236}">
                <a16:creationId xmlns:a16="http://schemas.microsoft.com/office/drawing/2014/main" id="{07A50367-020A-9C8F-9643-DEFD999F7516}"/>
              </a:ext>
            </a:extLst>
          </p:cNvPr>
          <p:cNvSpPr txBox="1"/>
          <p:nvPr/>
        </p:nvSpPr>
        <p:spPr>
          <a:xfrm>
            <a:off x="6096000" y="5462953"/>
            <a:ext cx="6856292" cy="830997"/>
          </a:xfrm>
          <a:prstGeom prst="rect">
            <a:avLst/>
          </a:prstGeom>
          <a:noFill/>
        </p:spPr>
        <p:txBody>
          <a:bodyPr wrap="square" rtlCol="0">
            <a:spAutoFit/>
          </a:bodyPr>
          <a:lstStyle/>
          <a:p>
            <a:r>
              <a:rPr lang="en-US" sz="4800" dirty="0">
                <a:solidFill>
                  <a:schemeClr val="bg1"/>
                </a:solidFill>
              </a:rPr>
              <a:t>Chynna Lee -</a:t>
            </a:r>
            <a:r>
              <a:rPr lang="en-US" sz="4800" dirty="0" err="1">
                <a:solidFill>
                  <a:schemeClr val="bg1"/>
                </a:solidFill>
              </a:rPr>
              <a:t>Devops</a:t>
            </a:r>
            <a:r>
              <a:rPr lang="en-US" sz="4800" dirty="0">
                <a:solidFill>
                  <a:schemeClr val="bg1"/>
                </a:solidFill>
              </a:rPr>
              <a:t> </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references</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4278313" cy="3737541"/>
          </a:xfrm>
        </p:spPr>
        <p:txBody>
          <a:bodyPr/>
          <a:lstStyle/>
          <a:p>
            <a:r>
              <a:rPr lang="en-US" dirty="0"/>
              <a:t>PagerDuty. (n.d.). Call rotations &amp; schedules. </a:t>
            </a:r>
            <a:r>
              <a:rPr lang="en-US"/>
              <a:t>Retrieved July 13, 2024, from </a:t>
            </a:r>
            <a:r>
              <a:rPr lang="en-US">
                <a:hlinkClick r:id="rId3"/>
              </a:rPr>
              <a:t>https://www.pagerduty.com/resources/learn/call-rotations-schedules/#toc-0</a:t>
            </a:r>
            <a:endParaRPr lang="en-US" dirty="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878873" y="234462"/>
            <a:ext cx="6343650" cy="823647"/>
          </a:xfrm>
        </p:spPr>
        <p:txBody>
          <a:bodyPr>
            <a:normAutofit/>
          </a:bodyPr>
          <a:lstStyle/>
          <a:p>
            <a:r>
              <a:rPr lang="en-US" dirty="0"/>
              <a:t>Brief overview</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337538" y="1058109"/>
            <a:ext cx="7573107" cy="5565429"/>
          </a:xfrm>
        </p:spPr>
        <p:txBody>
          <a:bodyPr>
            <a:noAutofit/>
          </a:bodyPr>
          <a:lstStyle/>
          <a:p>
            <a:r>
              <a:rPr lang="en-US" sz="3600" dirty="0"/>
              <a:t>Pager rotation duties involve assigning team members to be on call for handling any incidents or issues that arise in the system to respond to alerts and maintain the reliability and performance of the application. </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18498" y="443213"/>
            <a:ext cx="6594768" cy="2768642"/>
          </a:xfrm>
        </p:spPr>
        <p:txBody>
          <a:bodyPr>
            <a:normAutofit/>
          </a:bodyPr>
          <a:lstStyle/>
          <a:p>
            <a:r>
              <a:rPr lang="en-US" dirty="0"/>
              <a:t>Importance of pager rotation in </a:t>
            </a:r>
            <a:r>
              <a:rPr lang="en-US" dirty="0" err="1"/>
              <a:t>devops</a:t>
            </a:r>
            <a:r>
              <a:rPr lang="en-US" dirty="0"/>
              <a:t>:</a:t>
            </a:r>
            <a:br>
              <a:rPr lang="en-US" dirty="0"/>
            </a:b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FCC74F-718C-3947-0998-8633E3578C50}"/>
              </a:ext>
            </a:extLst>
          </p:cNvPr>
          <p:cNvPicPr>
            <a:picLocks noChangeAspect="1"/>
          </p:cNvPicPr>
          <p:nvPr/>
        </p:nvPicPr>
        <p:blipFill>
          <a:blip r:embed="rId4"/>
          <a:stretch>
            <a:fillRect/>
          </a:stretch>
        </p:blipFill>
        <p:spPr>
          <a:xfrm>
            <a:off x="4331408" y="2750429"/>
            <a:ext cx="7860592" cy="3040771"/>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29789" y="123926"/>
            <a:ext cx="6594768" cy="1785676"/>
          </a:xfrm>
        </p:spPr>
        <p:txBody>
          <a:bodyPr>
            <a:normAutofit fontScale="90000"/>
          </a:bodyPr>
          <a:lstStyle/>
          <a:p>
            <a:r>
              <a:rPr lang="en-US" dirty="0"/>
              <a:t>Establishing clear on call policies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2391509"/>
            <a:ext cx="6594768" cy="3690060"/>
          </a:xfrm>
        </p:spPr>
        <p:txBody>
          <a:bodyPr>
            <a:normAutofit fontScale="92500" lnSpcReduction="10000"/>
          </a:bodyPr>
          <a:lstStyle/>
          <a:p>
            <a:pPr marL="342900" indent="-342900">
              <a:buFontTx/>
              <a:buChar char="-"/>
            </a:pPr>
            <a:r>
              <a:rPr lang="en-US" dirty="0"/>
              <a:t>Define on-call expectations and responsibilities </a:t>
            </a:r>
          </a:p>
          <a:p>
            <a:pPr marL="342900" indent="-342900">
              <a:buFontTx/>
              <a:buChar char="-"/>
            </a:pPr>
            <a:r>
              <a:rPr lang="en-US" dirty="0"/>
              <a:t>Set clear escalation paths and procedures</a:t>
            </a:r>
          </a:p>
          <a:p>
            <a:pPr marL="342900" indent="-342900">
              <a:buFontTx/>
              <a:buChar char="-"/>
            </a:pPr>
            <a:r>
              <a:rPr lang="en-US" dirty="0"/>
              <a:t>Document </a:t>
            </a:r>
            <a:r>
              <a:rPr lang="en-US" dirty="0" err="1"/>
              <a:t>runbocks</a:t>
            </a:r>
            <a:r>
              <a:rPr lang="en-US" dirty="0"/>
              <a:t> and playbooks for common incidents</a:t>
            </a:r>
          </a:p>
          <a:p>
            <a:pPr marL="342900" indent="-342900">
              <a:buFontTx/>
              <a:buChar char="-"/>
            </a:pPr>
            <a:r>
              <a:rPr lang="en-US" dirty="0"/>
              <a:t>Ensure all team members are trained and aware of policies </a:t>
            </a:r>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Creating a fair rotation schedule </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342900" indent="-342900">
              <a:buFontTx/>
              <a:buChar char="-"/>
            </a:pPr>
            <a:r>
              <a:rPr lang="en-US" dirty="0"/>
              <a:t>Rotate on-call duties equitably among team members </a:t>
            </a:r>
          </a:p>
          <a:p>
            <a:pPr marL="342900" indent="-342900">
              <a:buFontTx/>
              <a:buChar char="-"/>
            </a:pPr>
            <a:r>
              <a:rPr lang="en-US" dirty="0"/>
              <a:t>Consider time zones and personal preferences</a:t>
            </a:r>
          </a:p>
          <a:p>
            <a:pPr marL="342900" indent="-342900">
              <a:buFontTx/>
              <a:buChar char="-"/>
            </a:pPr>
            <a:r>
              <a:rPr lang="en-US" dirty="0"/>
              <a:t>Use automated scheduling tools to manage rotations </a:t>
            </a:r>
          </a:p>
          <a:p>
            <a:pPr marL="342900" indent="-342900">
              <a:buFontTx/>
              <a:buChar char="-"/>
            </a:pPr>
            <a:r>
              <a:rPr lang="en-US" dirty="0"/>
              <a:t>Allow for flexibility and swaps when necessary</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271387" y="201805"/>
            <a:ext cx="7309108" cy="2785508"/>
          </a:xfrm>
        </p:spPr>
        <p:txBody>
          <a:bodyPr>
            <a:normAutofit/>
          </a:bodyPr>
          <a:lstStyle/>
          <a:p>
            <a:r>
              <a:rPr lang="en-US" dirty="0"/>
              <a:t>Tools and technologies for on-call management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490587" y="2987313"/>
            <a:ext cx="6449785" cy="2979161"/>
          </a:xfrm>
        </p:spPr>
        <p:txBody>
          <a:bodyPr>
            <a:normAutofit fontScale="77500" lnSpcReduction="20000"/>
          </a:bodyPr>
          <a:lstStyle/>
          <a:p>
            <a:pPr marL="342900" indent="-342900">
              <a:buFontTx/>
              <a:buChar char="-"/>
            </a:pPr>
            <a:r>
              <a:rPr lang="en-US" dirty="0"/>
              <a:t>Monitoring and alerting tools (Prometheus, Grafana)</a:t>
            </a:r>
          </a:p>
          <a:p>
            <a:pPr marL="342900" indent="-342900">
              <a:buFontTx/>
              <a:buChar char="-"/>
            </a:pPr>
            <a:r>
              <a:rPr lang="en-US" dirty="0"/>
              <a:t>Incident management platforms (PagerDuty, </a:t>
            </a:r>
            <a:r>
              <a:rPr lang="en-US" dirty="0" err="1"/>
              <a:t>OpsGenie</a:t>
            </a:r>
            <a:r>
              <a:rPr lang="en-US" dirty="0"/>
              <a:t>)</a:t>
            </a:r>
          </a:p>
          <a:p>
            <a:pPr marL="342900" indent="-342900">
              <a:buFontTx/>
              <a:buChar char="-"/>
            </a:pPr>
            <a:r>
              <a:rPr lang="en-US" dirty="0"/>
              <a:t>Communication tools (Slack, Microsoft Teams)</a:t>
            </a:r>
          </a:p>
          <a:p>
            <a:pPr marL="342900" indent="-342900">
              <a:buFontTx/>
              <a:buChar char="-"/>
            </a:pPr>
            <a:r>
              <a:rPr lang="en-US" dirty="0"/>
              <a:t>Automated incident response and runbook automation tools </a:t>
            </a: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Incident response and escalation procedures </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736" y="2846833"/>
            <a:ext cx="9638567" cy="3505200"/>
          </a:xfrm>
        </p:spPr>
        <p:txBody>
          <a:bodyPr vert="horz" lIns="91440" tIns="45720" rIns="91440" bIns="45720" rtlCol="0" anchor="t">
            <a:normAutofit/>
          </a:bodyPr>
          <a:lstStyle/>
          <a:p>
            <a:pPr marL="342900" indent="-342900">
              <a:buFontTx/>
              <a:buChar char="-"/>
            </a:pPr>
            <a:r>
              <a:rPr lang="en-US" sz="3200" dirty="0"/>
              <a:t>Immediate incident triage and assessment</a:t>
            </a:r>
          </a:p>
          <a:p>
            <a:endParaRPr lang="en-US" sz="3200" dirty="0"/>
          </a:p>
          <a:p>
            <a:pPr marL="342900" indent="-342900">
              <a:buFontTx/>
              <a:buChar char="-"/>
            </a:pPr>
            <a:r>
              <a:rPr lang="en-US" sz="3200" dirty="0"/>
              <a:t>Clear criteria for escalating issues </a:t>
            </a:r>
          </a:p>
          <a:p>
            <a:endParaRPr lang="en-US" sz="3200" dirty="0"/>
          </a:p>
          <a:p>
            <a:pPr marL="342900" indent="-342900">
              <a:buFontTx/>
              <a:buChar char="-"/>
            </a:pPr>
            <a:r>
              <a:rPr lang="en-US" sz="3200" dirty="0"/>
              <a:t>Regular incident review and post-mortem analysis</a:t>
            </a:r>
          </a:p>
          <a:p>
            <a:endParaRPr lang="en-US" sz="3200" dirty="0"/>
          </a:p>
          <a:p>
            <a:pPr marL="342900" indent="-342900">
              <a:buFontTx/>
              <a:buChar char="-"/>
            </a:pPr>
            <a:r>
              <a:rPr lang="en-US" sz="3200" dirty="0"/>
              <a:t>Continuous improvement of incident response processes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Ensuring work life balance </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39" y="2672862"/>
            <a:ext cx="7639929" cy="3592725"/>
          </a:xfrm>
        </p:spPr>
        <p:txBody>
          <a:bodyPr>
            <a:normAutofit fontScale="92500"/>
          </a:bodyPr>
          <a:lstStyle/>
          <a:p>
            <a:pPr marL="342900" indent="-342900">
              <a:buFontTx/>
              <a:buChar char="-"/>
            </a:pPr>
            <a:r>
              <a:rPr lang="en-US" sz="3600" dirty="0"/>
              <a:t>Encourage taking breaks and vacations </a:t>
            </a:r>
          </a:p>
          <a:p>
            <a:pPr marL="0" indent="0">
              <a:buNone/>
            </a:pPr>
            <a:endParaRPr lang="en-US" sz="3600" dirty="0"/>
          </a:p>
          <a:p>
            <a:pPr marL="342900" indent="-342900">
              <a:buFontTx/>
              <a:buChar char="-"/>
            </a:pPr>
            <a:r>
              <a:rPr lang="en-US" sz="3600" dirty="0"/>
              <a:t>Limit the number of consecutive on-call shifts </a:t>
            </a:r>
          </a:p>
          <a:p>
            <a:pPr marL="0" indent="0">
              <a:buNone/>
            </a:pPr>
            <a:endParaRPr lang="en-US" sz="3600" dirty="0"/>
          </a:p>
          <a:p>
            <a:pPr marL="342900" indent="-342900">
              <a:buFontTx/>
              <a:buChar char="-"/>
            </a:pPr>
            <a:r>
              <a:rPr lang="en-US" sz="3600" dirty="0"/>
              <a:t>Provide mental health support and resources</a:t>
            </a:r>
          </a:p>
          <a:p>
            <a:pPr marL="0" indent="0">
              <a:buNone/>
            </a:pPr>
            <a:endParaRPr lang="en-US" sz="3600" dirty="0"/>
          </a:p>
          <a:p>
            <a:pPr marL="342900" indent="-342900">
              <a:buFontTx/>
              <a:buChar char="-"/>
            </a:pPr>
            <a:r>
              <a:rPr lang="en-US" sz="3600" dirty="0"/>
              <a:t>Foster a supportive team culture </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Continuous improvement and feedback</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fontScale="62500" lnSpcReduction="20000"/>
          </a:bodyPr>
          <a:lstStyle/>
          <a:p>
            <a:pPr marL="342900" indent="-342900">
              <a:buFontTx/>
              <a:buChar char="-"/>
            </a:pPr>
            <a:r>
              <a:rPr lang="en-US" sz="3200" dirty="0"/>
              <a:t>Regularly review and update on-call policies and procedures</a:t>
            </a:r>
          </a:p>
          <a:p>
            <a:pPr marL="0" indent="0">
              <a:buNone/>
            </a:pPr>
            <a:endParaRPr lang="en-US" sz="3200" dirty="0"/>
          </a:p>
          <a:p>
            <a:pPr marL="342900" indent="-342900">
              <a:buFontTx/>
              <a:buChar char="-"/>
            </a:pPr>
            <a:r>
              <a:rPr lang="en-US" sz="3200" dirty="0"/>
              <a:t>Collect feedback from on-call team members</a:t>
            </a:r>
          </a:p>
          <a:p>
            <a:pPr marL="0" indent="0">
              <a:buNone/>
            </a:pPr>
            <a:r>
              <a:rPr lang="en-US" sz="3200" dirty="0"/>
              <a:t> </a:t>
            </a:r>
          </a:p>
          <a:p>
            <a:pPr marL="342900" indent="-342900">
              <a:buFontTx/>
              <a:buChar char="-"/>
            </a:pPr>
            <a:r>
              <a:rPr lang="en-US" sz="3200" dirty="0"/>
              <a:t>Analyze data to identify patterns and areas for improvement </a:t>
            </a:r>
          </a:p>
          <a:p>
            <a:pPr marL="342900" indent="-342900">
              <a:buFontTx/>
              <a:buChar char="-"/>
            </a:pPr>
            <a:endParaRPr lang="en-US" sz="3200" dirty="0"/>
          </a:p>
          <a:p>
            <a:pPr marL="342900" indent="-342900">
              <a:buFontTx/>
              <a:buChar char="-"/>
            </a:pPr>
            <a:r>
              <a:rPr lang="en-US" sz="3200" dirty="0"/>
              <a:t>Implement changes based on feedback and data analysis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{AC55DAC7-FF8C-4B0F-9588-75A2E2975B4D}tf33968143_win32</Template>
  <TotalTime>45</TotalTime>
  <Words>305</Words>
  <Application>Microsoft Office PowerPoint</Application>
  <PresentationFormat>Widescreen</PresentationFormat>
  <Paragraphs>64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Avenir Next LT Pro</vt:lpstr>
      <vt:lpstr>Calibri</vt:lpstr>
      <vt:lpstr>Custom</vt:lpstr>
      <vt:lpstr>Best practices for pager rotation duties</vt:lpstr>
      <vt:lpstr>Brief overview</vt:lpstr>
      <vt:lpstr>Importance of pager rotation in devops: </vt:lpstr>
      <vt:lpstr>Establishing clear on call policies</vt:lpstr>
      <vt:lpstr>Creating a fair rotation schedule </vt:lpstr>
      <vt:lpstr>Tools and technologies for on-call management </vt:lpstr>
      <vt:lpstr>Incident response and escalation procedures </vt:lpstr>
      <vt:lpstr>Ensuring work life balance </vt:lpstr>
      <vt:lpstr>Continuous improvement and feedback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chynna lee</dc:creator>
  <cp:lastModifiedBy>chynna lee</cp:lastModifiedBy>
  <cp:revision>1</cp:revision>
  <dcterms:created xsi:type="dcterms:W3CDTF">2024-07-15T16:50:04Z</dcterms:created>
  <dcterms:modified xsi:type="dcterms:W3CDTF">2024-07-15T17:35:55Z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